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11"/>
  </p:notesMasterIdLst>
  <p:sldIdLst>
    <p:sldId id="256" r:id="rId2"/>
    <p:sldId id="266" r:id="rId3"/>
    <p:sldId id="267" r:id="rId4"/>
    <p:sldId id="268" r:id="rId5"/>
    <p:sldId id="275" r:id="rId6"/>
    <p:sldId id="271" r:id="rId7"/>
    <p:sldId id="270" r:id="rId8"/>
    <p:sldId id="276" r:id="rId9"/>
    <p:sldId id="273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inecraft Rus" panose="00000400000000000000" pitchFamily="2" charset="-128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3" autoAdjust="0"/>
    <p:restoredTop sz="86358" autoAdjust="0"/>
  </p:normalViewPr>
  <p:slideViewPr>
    <p:cSldViewPr snapToGrid="0">
      <p:cViewPr varScale="1">
        <p:scale>
          <a:sx n="109" d="100"/>
          <a:sy n="109" d="100"/>
        </p:scale>
        <p:origin x="126" y="3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07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7490ED1-4D55-49C0-AAE6-676AE1C7EEC6}"/>
              </a:ext>
            </a:extLst>
          </p:cNvPr>
          <p:cNvGrpSpPr/>
          <p:nvPr/>
        </p:nvGrpSpPr>
        <p:grpSpPr>
          <a:xfrm>
            <a:off x="306967" y="260625"/>
            <a:ext cx="4688229" cy="654809"/>
            <a:chOff x="197511" y="149863"/>
            <a:chExt cx="4688229" cy="6548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271A3154-F24A-49E6-8D4B-017796F3E819}"/>
                </a:ext>
              </a:extLst>
            </p:cNvPr>
            <p:cNvSpPr/>
            <p:nvPr/>
          </p:nvSpPr>
          <p:spPr>
            <a:xfrm>
              <a:off x="197511" y="149863"/>
              <a:ext cx="3811219" cy="654809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A40BA-B061-4944-9ED5-650162763ED5}"/>
                </a:ext>
              </a:extLst>
            </p:cNvPr>
            <p:cNvSpPr txBox="1"/>
            <p:nvPr/>
          </p:nvSpPr>
          <p:spPr>
            <a:xfrm>
              <a:off x="313740" y="18982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Добрые_дела_Росатома\</a:t>
              </a:r>
              <a:b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</a:br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 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B8D014C-6BE9-4B11-B6C3-E034F6BD4E57}"/>
              </a:ext>
            </a:extLst>
          </p:cNvPr>
          <p:cNvGrpSpPr/>
          <p:nvPr/>
        </p:nvGrpSpPr>
        <p:grpSpPr>
          <a:xfrm>
            <a:off x="5983675" y="2204895"/>
            <a:ext cx="2853358" cy="2331231"/>
            <a:chOff x="6313018" y="260687"/>
            <a:chExt cx="2830982" cy="231579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4FD162F-A818-4975-BE9D-5B1697906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39" r="-66"/>
            <a:stretch/>
          </p:blipFill>
          <p:spPr>
            <a:xfrm>
              <a:off x="6313018" y="260687"/>
              <a:ext cx="2706624" cy="2008015"/>
            </a:xfrm>
            <a:prstGeom prst="roundRect">
              <a:avLst>
                <a:gd name="adj" fmla="val 1149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42000" endPos="20000" dist="5000" dir="5400000" sy="-100000" algn="bl" rotWithShape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A7561-CC7E-4BA5-A4B5-170626BA01AC}"/>
                </a:ext>
              </a:extLst>
            </p:cNvPr>
            <p:cNvSpPr txBox="1"/>
            <p:nvPr/>
          </p:nvSpPr>
          <p:spPr>
            <a:xfrm>
              <a:off x="7234733" y="2268703"/>
              <a:ext cx="1909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* </a:t>
              </a:r>
              <a:r>
                <a:rPr lang="ru-RU" sz="1200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главный</a:t>
              </a:r>
              <a: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 </a:t>
              </a:r>
              <a:r>
                <a:rPr lang="ru-RU" sz="1100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кодер</a:t>
              </a:r>
              <a:endParaRPr lang="ru-RU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2315D4D-7308-4E1E-A293-720B165E28DA}"/>
              </a:ext>
            </a:extLst>
          </p:cNvPr>
          <p:cNvSpPr txBox="1"/>
          <p:nvPr/>
        </p:nvSpPr>
        <p:spPr>
          <a:xfrm>
            <a:off x="306967" y="1264695"/>
            <a:ext cx="5113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CASE N3</a:t>
            </a:r>
            <a:endParaRPr lang="ru-RU" sz="8000" b="1" dirty="0">
              <a:solidFill>
                <a:schemeClr val="bg1"/>
              </a:solidFill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65175-1751-45EA-B12A-8008BDC98AA3}"/>
              </a:ext>
            </a:extLst>
          </p:cNvPr>
          <p:cNvSpPr txBox="1"/>
          <p:nvPr/>
        </p:nvSpPr>
        <p:spPr>
          <a:xfrm>
            <a:off x="306967" y="2631847"/>
            <a:ext cx="4279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Проект, дающий людям и организациям найти друг друга  ради добрых дел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09C2-C0F9-46A8-8A0B-45183B99ED35}"/>
              </a:ext>
            </a:extLst>
          </p:cNvPr>
          <p:cNvSpPr txBox="1"/>
          <p:nvPr/>
        </p:nvSpPr>
        <p:spPr>
          <a:xfrm>
            <a:off x="8324697" y="4728924"/>
            <a:ext cx="768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2025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75E7F8-81C7-4980-BFFA-52739C26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33" y="0"/>
            <a:ext cx="9144000" cy="5143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8E73EE-CFB1-44BF-BC0E-BDFDE906C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4" r="9158" b="2629"/>
          <a:stretch/>
        </p:blipFill>
        <p:spPr>
          <a:xfrm>
            <a:off x="3483349" y="1109353"/>
            <a:ext cx="5216451" cy="3523422"/>
          </a:xfrm>
          <a:prstGeom prst="roundRect">
            <a:avLst>
              <a:gd name="adj" fmla="val 6226"/>
            </a:avLst>
          </a:prstGeom>
          <a:ln>
            <a:noFill/>
          </a:ln>
          <a:effectLst>
            <a:reflection blurRad="6350" stA="62000" endPos="12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473ABE2-7816-4DCD-97AE-C6DD6C9FA734}"/>
              </a:ext>
            </a:extLst>
          </p:cNvPr>
          <p:cNvGrpSpPr/>
          <p:nvPr/>
        </p:nvGrpSpPr>
        <p:grpSpPr>
          <a:xfrm>
            <a:off x="219457" y="258220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09C089D2-92EE-4A5B-9F2B-CDAA14DC6448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8C8F12-8926-4191-BFE0-26D9934C5BD2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LesnoyDev\MAIN_PAGE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47CBD9-2ABB-43C1-8881-D7DF2FB0D223}"/>
              </a:ext>
            </a:extLst>
          </p:cNvPr>
          <p:cNvSpPr/>
          <p:nvPr/>
        </p:nvSpPr>
        <p:spPr>
          <a:xfrm>
            <a:off x="223012" y="1109353"/>
            <a:ext cx="2823870" cy="3523422"/>
          </a:xfrm>
          <a:prstGeom prst="roundRect">
            <a:avLst>
              <a:gd name="adj" fmla="val 7906"/>
            </a:avLst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C1846-58F0-4015-A7B8-16E17FFB506A}"/>
              </a:ext>
            </a:extLst>
          </p:cNvPr>
          <p:cNvSpPr txBox="1"/>
          <p:nvPr/>
        </p:nvSpPr>
        <p:spPr>
          <a:xfrm>
            <a:off x="314555" y="1251747"/>
            <a:ext cx="2566176" cy="236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Главная страница сразу знакомит пользователя с основным функционалом сайта. Мы делали проект ориентируясь на привычные макеты сайтов поскольку они приятны для глаза пользователя</a:t>
            </a:r>
            <a:r>
              <a:rPr lang="en-US" sz="1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.</a:t>
            </a:r>
            <a:endParaRPr lang="ru-RU" sz="1200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02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9C01C18-822F-4477-9B97-13913ADD79C8}"/>
              </a:ext>
            </a:extLst>
          </p:cNvPr>
          <p:cNvGrpSpPr/>
          <p:nvPr/>
        </p:nvGrpSpPr>
        <p:grpSpPr>
          <a:xfrm>
            <a:off x="200763" y="249537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058888B-CDA2-43BC-8E5F-8F8EA80EFB81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A85111-405E-4EF0-B31E-8012A6B6B421}"/>
                </a:ext>
              </a:extLst>
            </p:cNvPr>
            <p:cNvSpPr txBox="1"/>
            <p:nvPr/>
          </p:nvSpPr>
          <p:spPr>
            <a:xfrm>
              <a:off x="292609" y="24890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LesnoyDev\PROFILE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11017A-69D0-4E92-A6FB-9665C20F1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" r="7321" b="-2"/>
          <a:stretch/>
        </p:blipFill>
        <p:spPr>
          <a:xfrm>
            <a:off x="3687982" y="1503670"/>
            <a:ext cx="4998329" cy="3296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78C2DEA-C459-4475-BD6C-7284AD2525D1}"/>
              </a:ext>
            </a:extLst>
          </p:cNvPr>
          <p:cNvSpPr/>
          <p:nvPr/>
        </p:nvSpPr>
        <p:spPr>
          <a:xfrm>
            <a:off x="200763" y="1014280"/>
            <a:ext cx="2823870" cy="3780643"/>
          </a:xfrm>
          <a:prstGeom prst="roundRect">
            <a:avLst>
              <a:gd name="adj" fmla="val 7906"/>
            </a:avLst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59A05-6F33-4080-A44D-0FB583DB55CD}"/>
              </a:ext>
            </a:extLst>
          </p:cNvPr>
          <p:cNvSpPr txBox="1"/>
          <p:nvPr/>
        </p:nvSpPr>
        <p:spPr>
          <a:xfrm>
            <a:off x="329610" y="1175375"/>
            <a:ext cx="2566176" cy="1442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2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Из личного кабинета доступна вся информация о пользователе + добавлена возможность её редактировать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FC0014-4AC8-4322-B031-D5B8CA08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385" y="249538"/>
            <a:ext cx="513852" cy="5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2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9B97521-C52C-438E-9D26-BEF518C3E157}"/>
              </a:ext>
            </a:extLst>
          </p:cNvPr>
          <p:cNvGrpSpPr/>
          <p:nvPr/>
        </p:nvGrpSpPr>
        <p:grpSpPr>
          <a:xfrm>
            <a:off x="200763" y="249537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D1E0629-AFC6-4717-8E74-E6951F622347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A53016-65D8-48AD-9C3A-EBA086F2F783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LesnoyDev\NKO_MAP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0DC284A-6570-404C-A9A3-A55B5711BD94}"/>
              </a:ext>
            </a:extLst>
          </p:cNvPr>
          <p:cNvSpPr/>
          <p:nvPr/>
        </p:nvSpPr>
        <p:spPr>
          <a:xfrm rot="9863417">
            <a:off x="7953411" y="-919033"/>
            <a:ext cx="1979653" cy="6419244"/>
          </a:xfrm>
          <a:prstGeom prst="rect">
            <a:avLst/>
          </a:prstGeom>
          <a:gradFill>
            <a:gsLst>
              <a:gs pos="90000">
                <a:schemeClr val="accent1">
                  <a:lumMod val="5000"/>
                  <a:lumOff val="95000"/>
                  <a:alpha val="74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reflection stA="68000" endPos="65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от путешественник» — картинка создана в Шедевруме">
            <a:extLst>
              <a:ext uri="{FF2B5EF4-FFF2-40B4-BE49-F238E27FC236}">
                <a16:creationId xmlns:a16="http://schemas.microsoft.com/office/drawing/2014/main" id="{29815B66-7E8F-4B57-BD0A-67D40B26D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/>
          <a:stretch/>
        </p:blipFill>
        <p:spPr bwMode="auto">
          <a:xfrm>
            <a:off x="6697985" y="333946"/>
            <a:ext cx="1650986" cy="1757271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C1BC91-AFB6-4933-80C7-9BD58CDE7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3" y="1334394"/>
            <a:ext cx="5559957" cy="347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28000" dist="5000" dir="5400000" sy="-100000" algn="bl" rotWithShape="0"/>
          </a:effectLst>
        </p:spPr>
      </p:pic>
      <p:pic>
        <p:nvPicPr>
          <p:cNvPr id="2054" name="Picture 6" descr="В API Яндекс Карты добавили Редактор стилей – бесплатный инструмент для  кастомизации - Новости Timeweb Community">
            <a:extLst>
              <a:ext uri="{FF2B5EF4-FFF2-40B4-BE49-F238E27FC236}">
                <a16:creationId xmlns:a16="http://schemas.microsoft.com/office/drawing/2014/main" id="{972539A3-EE36-41CE-AC15-E58EB352F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34333" r="15409" b="35069"/>
          <a:stretch/>
        </p:blipFill>
        <p:spPr bwMode="auto">
          <a:xfrm>
            <a:off x="5363505" y="4278824"/>
            <a:ext cx="3511496" cy="71608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5908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F921279-EF0D-4EF3-A1DD-1A598339ECD0}"/>
              </a:ext>
            </a:extLst>
          </p:cNvPr>
          <p:cNvGrpSpPr/>
          <p:nvPr/>
        </p:nvGrpSpPr>
        <p:grpSpPr>
          <a:xfrm>
            <a:off x="200763" y="249537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712670B6-E28A-4914-914C-6AFA68D94131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9D9C82-D284-47D7-9848-691888095BB7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LesnoyDev\UX&amp;UI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E909306-A26C-41C2-8B26-D31E4EAD29B0}"/>
              </a:ext>
            </a:extLst>
          </p:cNvPr>
          <p:cNvSpPr/>
          <p:nvPr/>
        </p:nvSpPr>
        <p:spPr>
          <a:xfrm>
            <a:off x="200762" y="929268"/>
            <a:ext cx="3811219" cy="3880285"/>
          </a:xfrm>
          <a:prstGeom prst="roundRect">
            <a:avLst>
              <a:gd name="adj" fmla="val 5111"/>
            </a:avLst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9E0EE-9876-410D-BAF6-3AD124608CD3}"/>
              </a:ext>
            </a:extLst>
          </p:cNvPr>
          <p:cNvSpPr txBox="1"/>
          <p:nvPr/>
        </p:nvSpPr>
        <p:spPr>
          <a:xfrm>
            <a:off x="295861" y="1014520"/>
            <a:ext cx="3607066" cy="294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Упрощаем использование проекта не только пользователю, но и администратору. Обязательно создаём файлы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README,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они пригодятся если не просвещённый человек будет развёртывать сайт.</a:t>
            </a:r>
          </a:p>
          <a:p>
            <a:pPr>
              <a:lnSpc>
                <a:spcPct val="150000"/>
              </a:lnSpc>
            </a:pP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0112E7-C254-4E90-B49E-54BF8CAF3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17"/>
          <a:stretch/>
        </p:blipFill>
        <p:spPr>
          <a:xfrm>
            <a:off x="4572000" y="379657"/>
            <a:ext cx="4163083" cy="4216685"/>
          </a:xfrm>
          <a:prstGeom prst="rect">
            <a:avLst/>
          </a:prstGeom>
          <a:effectLst>
            <a:softEdge rad="38100"/>
          </a:effectLst>
          <a:scene3d>
            <a:camera prst="perspectiveLeft"/>
            <a:lightRig rig="threePt" dir="t"/>
          </a:scene3d>
        </p:spPr>
      </p:pic>
      <p:sp>
        <p:nvSpPr>
          <p:cNvPr id="16" name="AutoShape 2" descr="Почему кот падает на спину перед человеком - что означает поза пузом вверх">
            <a:extLst>
              <a:ext uri="{FF2B5EF4-FFF2-40B4-BE49-F238E27FC236}">
                <a16:creationId xmlns:a16="http://schemas.microsoft.com/office/drawing/2014/main" id="{6B77BAA4-224A-4306-97E9-D21C87CA25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0989" y="3302216"/>
            <a:ext cx="86838" cy="8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 descr="Кот лежит клубочком">
            <a:extLst>
              <a:ext uri="{FF2B5EF4-FFF2-40B4-BE49-F238E27FC236}">
                <a16:creationId xmlns:a16="http://schemas.microsoft.com/office/drawing/2014/main" id="{CA4691E5-4F92-47F0-979C-DD469B5D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028" y="3916133"/>
            <a:ext cx="1542899" cy="80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7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0B629-5C46-447A-8001-61B14BC5B060}"/>
              </a:ext>
            </a:extLst>
          </p:cNvPr>
          <p:cNvSpPr txBox="1"/>
          <p:nvPr/>
        </p:nvSpPr>
        <p:spPr>
          <a:xfrm>
            <a:off x="200763" y="10015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9BA4D33-1FE1-4D28-BAD2-E05B7087C3B1}"/>
              </a:ext>
            </a:extLst>
          </p:cNvPr>
          <p:cNvGrpSpPr/>
          <p:nvPr/>
        </p:nvGrpSpPr>
        <p:grpSpPr>
          <a:xfrm>
            <a:off x="200763" y="249537"/>
            <a:ext cx="4667098" cy="508504"/>
            <a:chOff x="197511" y="149864"/>
            <a:chExt cx="4667098" cy="508504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BA49DD43-1261-4024-BB4A-5996C2DAB920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461B2-D28D-4C69-B606-550B0090B2C4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LesnoyDev\ROLES.dbo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0D07DAA-9C54-4004-9685-B1CACE2717AD}"/>
              </a:ext>
            </a:extLst>
          </p:cNvPr>
          <p:cNvGrpSpPr/>
          <p:nvPr/>
        </p:nvGrpSpPr>
        <p:grpSpPr>
          <a:xfrm>
            <a:off x="7425917" y="333946"/>
            <a:ext cx="1261273" cy="1624304"/>
            <a:chOff x="6972453" y="1006796"/>
            <a:chExt cx="1261273" cy="1624304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88DA86D-903C-4B98-B74A-6FDD71BD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2459" y="1006796"/>
              <a:ext cx="1261267" cy="12612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DFDE9B-E881-4F96-8CE9-12509505E21B}"/>
                </a:ext>
              </a:extLst>
            </p:cNvPr>
            <p:cNvSpPr txBox="1"/>
            <p:nvPr/>
          </p:nvSpPr>
          <p:spPr>
            <a:xfrm>
              <a:off x="6972453" y="2323323"/>
              <a:ext cx="12612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user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BE5E85A-685E-42D0-9AA1-15CDE94ADCF9}"/>
              </a:ext>
            </a:extLst>
          </p:cNvPr>
          <p:cNvGrpSpPr/>
          <p:nvPr/>
        </p:nvGrpSpPr>
        <p:grpSpPr>
          <a:xfrm>
            <a:off x="4927536" y="297424"/>
            <a:ext cx="1360168" cy="1565509"/>
            <a:chOff x="3891914" y="1078507"/>
            <a:chExt cx="1360168" cy="156550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F2AAF0F-9518-4DFE-B50A-5E985D71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1359" y="1078507"/>
              <a:ext cx="1261267" cy="12612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BDF80-1F1A-4E7C-B2D0-7A77DD51BF08}"/>
                </a:ext>
              </a:extLst>
            </p:cNvPr>
            <p:cNvSpPr txBox="1"/>
            <p:nvPr/>
          </p:nvSpPr>
          <p:spPr>
            <a:xfrm>
              <a:off x="3891914" y="2336239"/>
              <a:ext cx="136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moderator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2A9A14E-2E40-4C32-A1D3-64989E45FABB}"/>
              </a:ext>
            </a:extLst>
          </p:cNvPr>
          <p:cNvGrpSpPr/>
          <p:nvPr/>
        </p:nvGrpSpPr>
        <p:grpSpPr>
          <a:xfrm>
            <a:off x="7142505" y="2013511"/>
            <a:ext cx="1912620" cy="2015180"/>
            <a:chOff x="6689041" y="2686361"/>
            <a:chExt cx="1912620" cy="2015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8879984E-10DD-4465-A8F3-240F4CD215AF}"/>
                </a:ext>
              </a:extLst>
            </p:cNvPr>
            <p:cNvSpPr/>
            <p:nvPr/>
          </p:nvSpPr>
          <p:spPr>
            <a:xfrm>
              <a:off x="6689041" y="2686361"/>
              <a:ext cx="1912620" cy="2015180"/>
            </a:xfrm>
            <a:prstGeom prst="roundRect">
              <a:avLst>
                <a:gd name="adj" fmla="val 607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D500F2-619F-422A-BBA8-B81DED3F7D37}"/>
                </a:ext>
              </a:extLst>
            </p:cNvPr>
            <p:cNvSpPr txBox="1"/>
            <p:nvPr/>
          </p:nvSpPr>
          <p:spPr>
            <a:xfrm>
              <a:off x="6761431" y="2741620"/>
              <a:ext cx="17678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Может просматривать новости, список НКО.</a:t>
              </a:r>
              <a:b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</a:br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Добавлять в избранное*,</a:t>
              </a:r>
            </a:p>
            <a:p>
              <a:pPr algn="ctr"/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Предлагать новость  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15FB71B-02F1-4168-A82E-7657B7E79B5D}"/>
              </a:ext>
            </a:extLst>
          </p:cNvPr>
          <p:cNvGrpSpPr/>
          <p:nvPr/>
        </p:nvGrpSpPr>
        <p:grpSpPr>
          <a:xfrm>
            <a:off x="4461226" y="2013291"/>
            <a:ext cx="2117057" cy="2015180"/>
            <a:chOff x="3615682" y="2686361"/>
            <a:chExt cx="1912620" cy="2015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76908596-C4B7-4F7E-9752-6C5CF8FE3224}"/>
                </a:ext>
              </a:extLst>
            </p:cNvPr>
            <p:cNvSpPr/>
            <p:nvPr/>
          </p:nvSpPr>
          <p:spPr>
            <a:xfrm>
              <a:off x="3615682" y="2686361"/>
              <a:ext cx="1912620" cy="2015180"/>
            </a:xfrm>
            <a:prstGeom prst="roundRect">
              <a:avLst>
                <a:gd name="adj" fmla="val 607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1AC50F-EEF7-4822-AE28-7A1749DAAD42}"/>
                </a:ext>
              </a:extLst>
            </p:cNvPr>
            <p:cNvSpPr txBox="1"/>
            <p:nvPr/>
          </p:nvSpPr>
          <p:spPr>
            <a:xfrm>
              <a:off x="3688072" y="2741620"/>
              <a:ext cx="17678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Одобряет или отклоняет предложенные записи</a:t>
              </a:r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FD5E28C-0EDB-4C39-A9F5-97DBE83D5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72"/>
          <a:stretch/>
        </p:blipFill>
        <p:spPr>
          <a:xfrm>
            <a:off x="1582766" y="1234366"/>
            <a:ext cx="2676477" cy="2522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AE5281A-9DB1-4456-9A39-4FC3B7EA394C}"/>
              </a:ext>
            </a:extLst>
          </p:cNvPr>
          <p:cNvGrpSpPr/>
          <p:nvPr/>
        </p:nvGrpSpPr>
        <p:grpSpPr>
          <a:xfrm>
            <a:off x="151307" y="2956804"/>
            <a:ext cx="2117057" cy="2015180"/>
            <a:chOff x="3615682" y="2686361"/>
            <a:chExt cx="1912620" cy="2015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5DDB3B47-7B08-45D8-BA2D-0AF29957E77A}"/>
                </a:ext>
              </a:extLst>
            </p:cNvPr>
            <p:cNvSpPr/>
            <p:nvPr/>
          </p:nvSpPr>
          <p:spPr>
            <a:xfrm>
              <a:off x="3615682" y="2686361"/>
              <a:ext cx="1912620" cy="2015180"/>
            </a:xfrm>
            <a:prstGeom prst="roundRect">
              <a:avLst>
                <a:gd name="adj" fmla="val 607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EAD9D-B100-4750-A8F1-A898762904FA}"/>
                </a:ext>
              </a:extLst>
            </p:cNvPr>
            <p:cNvSpPr txBox="1"/>
            <p:nvPr/>
          </p:nvSpPr>
          <p:spPr>
            <a:xfrm>
              <a:off x="3688072" y="2741620"/>
              <a:ext cx="17678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Может удалить, редактировать любой пост. </a:t>
              </a:r>
            </a:p>
            <a:p>
              <a:r>
                <a:rPr lang="ru-RU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А также создаёт или удаляет НКО.</a:t>
              </a:r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3DE20A6-2B06-43D2-9149-62E9294C3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642" y="3047711"/>
            <a:ext cx="1135017" cy="19218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EC06061-6358-448D-B0B9-60EB6CDEC856}"/>
              </a:ext>
            </a:extLst>
          </p:cNvPr>
          <p:cNvGrpSpPr/>
          <p:nvPr/>
        </p:nvGrpSpPr>
        <p:grpSpPr>
          <a:xfrm>
            <a:off x="441135" y="1219213"/>
            <a:ext cx="1261268" cy="1569043"/>
            <a:chOff x="910272" y="1078507"/>
            <a:chExt cx="1261268" cy="15690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2A3DE-4C0A-4E93-9B82-99B222B0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0272" y="1078507"/>
              <a:ext cx="1261266" cy="12612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8B386-F3C6-49E3-A0FF-273816C5C548}"/>
                </a:ext>
              </a:extLst>
            </p:cNvPr>
            <p:cNvSpPr txBox="1"/>
            <p:nvPr/>
          </p:nvSpPr>
          <p:spPr>
            <a:xfrm>
              <a:off x="910274" y="2339773"/>
              <a:ext cx="12612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admin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06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65C67E-E2F6-4B4A-88F0-54BD68B51733}"/>
              </a:ext>
            </a:extLst>
          </p:cNvPr>
          <p:cNvSpPr txBox="1"/>
          <p:nvPr/>
        </p:nvSpPr>
        <p:spPr>
          <a:xfrm>
            <a:off x="379099" y="1177421"/>
            <a:ext cx="4572000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Проект использует</a:t>
            </a: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:</a:t>
            </a:r>
            <a:b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endParaRPr lang="ru-R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2954C99-B676-4E4B-BFE0-419EA4C2CF9B}"/>
              </a:ext>
            </a:extLst>
          </p:cNvPr>
          <p:cNvGrpSpPr/>
          <p:nvPr/>
        </p:nvGrpSpPr>
        <p:grpSpPr>
          <a:xfrm>
            <a:off x="331550" y="319794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DCF6703D-6249-4D5B-881B-2E6F08E67979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EA053-4A4B-4009-840A-F8CC09840E41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LesnoyDev\STACK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pic>
        <p:nvPicPr>
          <p:cNvPr id="2052" name="Picture 4" descr="Tech Stack Diagram Template | Figma">
            <a:extLst>
              <a:ext uri="{FF2B5EF4-FFF2-40B4-BE49-F238E27FC236}">
                <a16:creationId xmlns:a16="http://schemas.microsoft.com/office/drawing/2014/main" id="{1CC4E11F-2315-4D7B-A165-8DC033C0E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929" b="85603" l="32284" r="694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42" t="4970" r="25935" b="5437"/>
          <a:stretch/>
        </p:blipFill>
        <p:spPr bwMode="auto">
          <a:xfrm>
            <a:off x="6985618" y="-196319"/>
            <a:ext cx="244794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88E3D-C3FC-4D61-B08E-92E5F1B63D5C}"/>
              </a:ext>
            </a:extLst>
          </p:cNvPr>
          <p:cNvSpPr txBox="1"/>
          <p:nvPr/>
        </p:nvSpPr>
        <p:spPr>
          <a:xfrm>
            <a:off x="379099" y="1608787"/>
            <a:ext cx="4572000" cy="1665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Фреймворк Flask  </a:t>
            </a:r>
            <a:endParaRPr lang="en-US" b="0" dirty="0">
              <a:solidFill>
                <a:schemeClr val="tx1"/>
              </a:solidFill>
              <a:effectLst/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Ш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аблонизатор Jinja2</a:t>
            </a:r>
            <a:b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#  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База данных </a:t>
            </a: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MySQ</a:t>
            </a:r>
            <a:r>
              <a:rPr lang="en-US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L</a:t>
            </a:r>
            <a:endParaRPr lang="ru-RU" dirty="0">
              <a:solidFill>
                <a:schemeClr val="tx1"/>
              </a:solidFill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 СУБД </a:t>
            </a:r>
            <a:r>
              <a:rPr lang="en-US" dirty="0">
                <a:solidFill>
                  <a:schemeClr val="tx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MariaDB</a:t>
            </a:r>
            <a:b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API</a:t>
            </a:r>
            <a:r>
              <a:rPr lang="ru-RU" b="0" dirty="0">
                <a:solidFill>
                  <a:schemeClr val="tx1"/>
                </a:solidFill>
                <a:effectLst/>
                <a:latin typeface="Minecraft Rus" panose="00000400000000000000" pitchFamily="2" charset="-128"/>
                <a:ea typeface="Minecraft Rus" panose="00000400000000000000" pitchFamily="2" charset="-128"/>
              </a:rPr>
              <a:t> Яндекс Карты</a:t>
            </a:r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25B63E5-D976-4183-8C21-7828270A7808}"/>
              </a:ext>
            </a:extLst>
          </p:cNvPr>
          <p:cNvGrpSpPr/>
          <p:nvPr/>
        </p:nvGrpSpPr>
        <p:grpSpPr>
          <a:xfrm>
            <a:off x="379099" y="3430277"/>
            <a:ext cx="3274611" cy="1393429"/>
            <a:chOff x="3491461" y="2574096"/>
            <a:chExt cx="5451776" cy="23198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50623C09-8CFF-4083-AED0-51D924847DFC}"/>
                </a:ext>
              </a:extLst>
            </p:cNvPr>
            <p:cNvSpPr/>
            <p:nvPr/>
          </p:nvSpPr>
          <p:spPr>
            <a:xfrm>
              <a:off x="3491461" y="2574096"/>
              <a:ext cx="5451776" cy="2319867"/>
            </a:xfrm>
            <a:prstGeom prst="roundRect">
              <a:avLst>
                <a:gd name="adj" fmla="val 8163"/>
              </a:avLst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28" name="Picture 4" descr="MariaDB vs MySQL: Что лучше и быстрее">
              <a:extLst>
                <a:ext uri="{FF2B5EF4-FFF2-40B4-BE49-F238E27FC236}">
                  <a16:creationId xmlns:a16="http://schemas.microsoft.com/office/drawing/2014/main" id="{5565953F-2AFA-43E7-B210-F4A4A6E10D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928"/>
            <a:stretch/>
          </p:blipFill>
          <p:spPr bwMode="auto">
            <a:xfrm>
              <a:off x="3952791" y="3192146"/>
              <a:ext cx="1498016" cy="1377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Мой путь во Flask. Часть первая / Хабр">
              <a:extLst>
                <a:ext uri="{FF2B5EF4-FFF2-40B4-BE49-F238E27FC236}">
                  <a16:creationId xmlns:a16="http://schemas.microsoft.com/office/drawing/2014/main" id="{53FC1903-0CAF-4DD0-A22B-5096F1C42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000" y="2711317"/>
              <a:ext cx="2090750" cy="116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ython (programming language) - Wikipedia">
              <a:extLst>
                <a:ext uri="{FF2B5EF4-FFF2-40B4-BE49-F238E27FC236}">
                  <a16:creationId xmlns:a16="http://schemas.microsoft.com/office/drawing/2014/main" id="{E7ED393A-6BCE-4285-85B0-A00E79271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717" y="3633604"/>
              <a:ext cx="1106066" cy="1106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4D988E8-3360-4CF0-BCA3-B13A88143A30}"/>
              </a:ext>
            </a:extLst>
          </p:cNvPr>
          <p:cNvGrpSpPr/>
          <p:nvPr/>
        </p:nvGrpSpPr>
        <p:grpSpPr>
          <a:xfrm>
            <a:off x="4418325" y="2165881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C3805A3A-E564-48D6-847C-878E29ED374C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8D610-8601-4662-BF87-0FDBDCC841F7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LesnoyDev\advantages.txt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7D9864-C6B3-47D8-8F16-46527F2951F2}"/>
              </a:ext>
            </a:extLst>
          </p:cNvPr>
          <p:cNvSpPr txBox="1"/>
          <p:nvPr/>
        </p:nvSpPr>
        <p:spPr>
          <a:xfrm>
            <a:off x="4398830" y="2758794"/>
            <a:ext cx="4126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 Современный стек</a:t>
            </a:r>
            <a:b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Возможность изменения пароля</a:t>
            </a:r>
            <a:b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Возможность изменения темы</a:t>
            </a:r>
            <a:endParaRPr lang="en-US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Добавили Яндекс Карты с помощью </a:t>
            </a: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API</a:t>
            </a:r>
            <a:b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</a:br>
            <a:r>
              <a:rPr lang="en-US" dirty="0">
                <a:latin typeface="Minecraft Rus" panose="00000400000000000000" pitchFamily="2" charset="-128"/>
                <a:ea typeface="Minecraft Rus" panose="00000400000000000000" pitchFamily="2" charset="-128"/>
              </a:rPr>
              <a:t># </a:t>
            </a:r>
            <a:r>
              <a:rPr lang="ru-RU" dirty="0">
                <a:latin typeface="Minecraft Rus" panose="00000400000000000000" pitchFamily="2" charset="-128"/>
                <a:ea typeface="Minecraft Rus" panose="00000400000000000000" pitchFamily="2" charset="-128"/>
              </a:rPr>
              <a:t>Читаемый код и структура</a:t>
            </a:r>
          </a:p>
          <a:p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19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EB54852-9989-4622-98BC-AAE7E45C2867}"/>
              </a:ext>
            </a:extLst>
          </p:cNvPr>
          <p:cNvGrpSpPr/>
          <p:nvPr/>
        </p:nvGrpSpPr>
        <p:grpSpPr>
          <a:xfrm>
            <a:off x="331550" y="319794"/>
            <a:ext cx="4667098" cy="508504"/>
            <a:chOff x="197511" y="149864"/>
            <a:chExt cx="4667098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A183A7F3-5459-4295-9A90-DCAFC2FB403B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6AFD08-97E9-4B1E-8C08-45124FAD475A}"/>
                </a:ext>
              </a:extLst>
            </p:cNvPr>
            <p:cNvSpPr txBox="1"/>
            <p:nvPr/>
          </p:nvSpPr>
          <p:spPr>
            <a:xfrm>
              <a:off x="292609" y="23427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LesnoyDev\PROSPECTS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5296F0-FC40-4FAE-803D-1082FD8206EE}"/>
              </a:ext>
            </a:extLst>
          </p:cNvPr>
          <p:cNvSpPr txBox="1"/>
          <p:nvPr/>
        </p:nvSpPr>
        <p:spPr>
          <a:xfrm>
            <a:off x="331550" y="1041769"/>
            <a:ext cx="4572000" cy="193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При дальнейшем масштабировании</a:t>
            </a:r>
            <a:r>
              <a:rPr lang="en-US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</a:t>
            </a:r>
            <a:r>
              <a:rPr lang="ru-RU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можно создать пул запросов БД, что сильно ускорит работу сайта, поскольку сейчас запросы отправляются каждый раз при загрузке страницы. Инфраструктура уже для этого уже есть.</a:t>
            </a:r>
            <a:endParaRPr lang="ru-RU" dirty="0">
              <a:latin typeface="Minecraft Rus" panose="00000400000000000000" pitchFamily="2" charset="-128"/>
              <a:ea typeface="Minecraft Rus" panose="00000400000000000000" pitchFamily="2" charset="-128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DD9481F-E980-4698-8DD1-D96D340911C9}"/>
              </a:ext>
            </a:extLst>
          </p:cNvPr>
          <p:cNvGrpSpPr/>
          <p:nvPr/>
        </p:nvGrpSpPr>
        <p:grpSpPr>
          <a:xfrm>
            <a:off x="4903550" y="2933828"/>
            <a:ext cx="4649514" cy="508504"/>
            <a:chOff x="197511" y="149864"/>
            <a:chExt cx="4649514" cy="508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FFE6C2A6-82A8-417A-9A66-75784597EAB1}"/>
                </a:ext>
              </a:extLst>
            </p:cNvPr>
            <p:cNvSpPr/>
            <p:nvPr/>
          </p:nvSpPr>
          <p:spPr>
            <a:xfrm>
              <a:off x="197511" y="149864"/>
              <a:ext cx="3811219" cy="508504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AAF9F-A9FF-4F5C-80ED-CABE46F21627}"/>
                </a:ext>
              </a:extLst>
            </p:cNvPr>
            <p:cNvSpPr txBox="1"/>
            <p:nvPr/>
          </p:nvSpPr>
          <p:spPr>
            <a:xfrm>
              <a:off x="275025" y="250227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В будущем добавим: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A7168C-E84E-45F1-A544-FEBAAB1D0B70}"/>
              </a:ext>
            </a:extLst>
          </p:cNvPr>
          <p:cNvSpPr txBox="1"/>
          <p:nvPr/>
        </p:nvSpPr>
        <p:spPr>
          <a:xfrm>
            <a:off x="4903549" y="3550882"/>
            <a:ext cx="3811219" cy="590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#</a:t>
            </a:r>
            <a:r>
              <a:rPr lang="ru-RU" sz="1400" dirty="0">
                <a:latin typeface="Minecraft Rus" panose="00000400000000000000" pitchFamily="2" charset="-128"/>
                <a:ea typeface="Minecraft Rus" panose="00000400000000000000" pitchFamily="2" charset="-128"/>
              </a:rPr>
              <a:t> Вкладка избранного для новостей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075BD5F-DAF6-4215-8F70-8AAD6DD3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11" y="399687"/>
            <a:ext cx="1121018" cy="11210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EFF5FC7-B986-42BE-B564-29FBF2C5C7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5" b="16540"/>
          <a:stretch/>
        </p:blipFill>
        <p:spPr>
          <a:xfrm>
            <a:off x="886406" y="3188080"/>
            <a:ext cx="2246214" cy="163562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678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7D96666-DEAB-4022-9589-62E47960346C}"/>
              </a:ext>
            </a:extLst>
          </p:cNvPr>
          <p:cNvGrpSpPr/>
          <p:nvPr/>
        </p:nvGrpSpPr>
        <p:grpSpPr>
          <a:xfrm>
            <a:off x="247494" y="253192"/>
            <a:ext cx="4688229" cy="654809"/>
            <a:chOff x="197511" y="149863"/>
            <a:chExt cx="4688229" cy="6548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CBAD76B3-F1BE-49EA-92E5-17BD9F618CCF}"/>
                </a:ext>
              </a:extLst>
            </p:cNvPr>
            <p:cNvSpPr/>
            <p:nvPr/>
          </p:nvSpPr>
          <p:spPr>
            <a:xfrm>
              <a:off x="197511" y="149863"/>
              <a:ext cx="3811219" cy="654809"/>
            </a:xfrm>
            <a:prstGeom prst="roundRect">
              <a:avLst>
                <a:gd name="adj" fmla="val 35624"/>
              </a:avLst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4737D-8CF0-4B5D-B714-299D0509AFA6}"/>
                </a:ext>
              </a:extLst>
            </p:cNvPr>
            <p:cNvSpPr txBox="1"/>
            <p:nvPr/>
          </p:nvSpPr>
          <p:spPr>
            <a:xfrm>
              <a:off x="313740" y="18982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Добрые_дела_Росатома\</a:t>
              </a:r>
              <a:br>
                <a:rPr lang="ru-RU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</a:br>
              <a:r>
                <a:rPr lang="en-US" b="1" dirty="0">
                  <a:latin typeface="Minecraft Rus" panose="00000400000000000000" pitchFamily="2" charset="-128"/>
                  <a:ea typeface="Minecraft Rus" panose="00000400000000000000" pitchFamily="2" charset="-128"/>
                </a:rPr>
                <a:t>LesnoyDev </a:t>
              </a:r>
              <a:endParaRPr lang="ru-RU" dirty="0">
                <a:latin typeface="Minecraft Rus" panose="00000400000000000000" pitchFamily="2" charset="-128"/>
                <a:ea typeface="Minecraft Rus" panose="00000400000000000000" pitchFamily="2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B3F8D7-E07A-4A21-8BE6-ED5E46153924}"/>
              </a:ext>
            </a:extLst>
          </p:cNvPr>
          <p:cNvSpPr txBox="1"/>
          <p:nvPr/>
        </p:nvSpPr>
        <p:spPr>
          <a:xfrm>
            <a:off x="1030075" y="1182551"/>
            <a:ext cx="56880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u="sng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Добро делаем мы!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6316F-40BC-4265-B0A5-A92F3C0A75AD}"/>
              </a:ext>
            </a:extLst>
          </p:cNvPr>
          <p:cNvSpPr txBox="1"/>
          <p:nvPr/>
        </p:nvSpPr>
        <p:spPr>
          <a:xfrm>
            <a:off x="8324697" y="4728924"/>
            <a:ext cx="768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2025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62481-938D-407F-A61E-096AA6450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3" t="5932" r="8033" b="7620"/>
          <a:stretch/>
        </p:blipFill>
        <p:spPr>
          <a:xfrm>
            <a:off x="4809392" y="2256611"/>
            <a:ext cx="2568105" cy="2593732"/>
          </a:xfrm>
          <a:prstGeom prst="roundRect">
            <a:avLst>
              <a:gd name="adj" fmla="val 47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D8FF4-275A-4BF6-8BE0-0458A4580E98}"/>
              </a:ext>
            </a:extLst>
          </p:cNvPr>
          <p:cNvSpPr txBox="1"/>
          <p:nvPr/>
        </p:nvSpPr>
        <p:spPr>
          <a:xfrm>
            <a:off x="606669" y="3253064"/>
            <a:ext cx="45720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QR </a:t>
            </a:r>
            <a:r>
              <a:rPr lang="ru-RU" sz="24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код на наш сайт -</a:t>
            </a:r>
            <a:r>
              <a:rPr lang="en-US" sz="2400" dirty="0">
                <a:solidFill>
                  <a:schemeClr val="bg1"/>
                </a:solidFill>
                <a:latin typeface="Minecraft Rus" panose="00000400000000000000" pitchFamily="2" charset="-128"/>
                <a:ea typeface="Minecraft Rus" panose="00000400000000000000" pitchFamily="2" charset="-128"/>
              </a:rPr>
              <a:t>&gt;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67150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272</Words>
  <Application>Microsoft Office PowerPoint</Application>
  <PresentationFormat>Экран (16:9)</PresentationFormat>
  <Paragraphs>37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Minecraft Rus</vt:lpstr>
      <vt:lpstr>Consolas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admin</cp:lastModifiedBy>
  <cp:revision>43</cp:revision>
  <dcterms:modified xsi:type="dcterms:W3CDTF">2025-11-16T14:36:25Z</dcterms:modified>
</cp:coreProperties>
</file>